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9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2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6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15.png" ContentType="image/png"/>
  <Override PartName="/ppt/media/image9.png" ContentType="image/png"/>
  <Override PartName="/ppt/media/image8.png" ContentType="image/png"/>
  <Override PartName="/ppt/media/image7.jpeg" ContentType="image/jpe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76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77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C75E0D7C-C575-4917-9534-E2D7E01BA6D3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lang="en-US" sz="2000">
                <a:latin typeface="Arial"/>
              </a:rPr>
              <a:t>Source: </a:t>
            </a:r>
            <a:r>
              <a:rPr lang="en-US" sz="2000" u="sng">
                <a:solidFill>
                  <a:srgbClr val="000000"/>
                </a:solidFill>
                <a:latin typeface="Arial"/>
              </a:rPr>
              <a:t>http://en.wikipedia.org/wiki/Model%E2%80%93view%E2%80%93controller#mediaviewer/File:MVC-Process.svg</a:t>
            </a:r>
            <a:r>
              <a:rPr lang="en-US" sz="2000">
                <a:solidFill>
                  <a:srgbClr val="000000"/>
                </a:solidFill>
                <a:latin typeface="Arial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16" name="CustomShape 2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8F09EE32-B9C4-4877-82E0-079FEFF76035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8" name="CustomShape 2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D12B6090-0232-40EE-93BF-1903F6E11532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0" name="CustomShape 2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791E2A0-1837-4C5D-8F2A-00B9ADF08473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92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/opt/lampp/lampp start</a:t>
            </a:r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lang="en-US" sz="2000">
                <a:latin typeface="Arial"/>
              </a:rPr>
              <a:t>Source: </a:t>
            </a:r>
            <a:r>
              <a:rPr lang="en-US" sz="2000" u="sng">
                <a:solidFill>
                  <a:srgbClr val="000000"/>
                </a:solidFill>
                <a:latin typeface="Arial"/>
              </a:rPr>
              <a:t>http://en.wikipedia.org/wiki/Model%E2%80%93view%E2%80%93controller#mediaviewer/File:MVC-Process.svg</a:t>
            </a:r>
            <a:r>
              <a:rPr lang="en-US" sz="2000">
                <a:solidFill>
                  <a:srgbClr val="000000"/>
                </a:solidFill>
                <a:latin typeface="Arial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23" name="CustomShape 2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9D5003D-D077-4E9D-A333-1F75D2B031C2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lang="en-US" sz="2000">
                <a:latin typeface="Arial"/>
              </a:rPr>
              <a:t>Source: </a:t>
            </a:r>
            <a:r>
              <a:rPr lang="en-US" sz="2000" u="sng">
                <a:solidFill>
                  <a:srgbClr val="000000"/>
                </a:solidFill>
                <a:latin typeface="Arial"/>
              </a:rPr>
              <a:t>http://en.wikipedia.org/wiki/Model%E2%80%93view%E2%80%93controller#mediaviewer/File:MVC-Process.svg</a:t>
            </a:r>
            <a:r>
              <a:rPr lang="en-US" sz="2000">
                <a:solidFill>
                  <a:srgbClr val="000000"/>
                </a:solidFill>
                <a:latin typeface="Arial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25" name="CustomShape 2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5D84769-A85D-4EB1-96B8-DE1C9958F4E7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lang="en-US" sz="2000">
                <a:latin typeface="Arial"/>
              </a:rPr>
              <a:t>Source: </a:t>
            </a:r>
            <a:r>
              <a:rPr lang="en-US" sz="2000" u="sng">
                <a:solidFill>
                  <a:srgbClr val="000000"/>
                </a:solidFill>
                <a:latin typeface="Arial"/>
              </a:rPr>
              <a:t>http://en.wikipedia.org/wiki/Model%E2%80%93view%E2%80%93controller#mediaviewer/File:MVC-Process.svg</a:t>
            </a:r>
            <a:r>
              <a:rPr lang="en-US" sz="2000">
                <a:solidFill>
                  <a:srgbClr val="000000"/>
                </a:solidFill>
                <a:latin typeface="Arial"/>
              </a:rPr>
              <a:t>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27" name="CustomShape 2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7AA7EAB7-B76D-4C71-ABB6-3D4D6BC9BEB3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0320" cy="6856200"/>
          </a:xfrm>
          <a:prstGeom prst="rect">
            <a:avLst/>
          </a:prstGeom>
          <a:solidFill>
            <a:srgbClr val="50b4c8"/>
          </a:solidFill>
          <a:ln w="12600">
            <a:noFill/>
          </a:ln>
        </p:spPr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603360" y="770400"/>
            <a:ext cx="10780560" cy="3350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80000"/>
              </a:lnSpc>
            </a:pPr>
            <a:r>
              <a:rPr lang="en-US" sz="8800">
                <a:solidFill>
                  <a:srgbClr val="ffffff"/>
                </a:solidFill>
                <a:latin typeface="Calibri Light"/>
              </a:rPr>
              <a:t>Intro to phpXampp</a:t>
            </a:r>
            <a:endParaRPr/>
          </a:p>
        </p:txBody>
      </p:sp>
      <p:sp>
        <p:nvSpPr>
          <p:cNvPr id="79" name="CustomShape 2"/>
          <p:cNvSpPr/>
          <p:nvPr/>
        </p:nvSpPr>
        <p:spPr>
          <a:xfrm>
            <a:off x="667440" y="4206960"/>
            <a:ext cx="9226440" cy="1644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Calibri Light"/>
              </a:rPr>
              <a:t>Installing and using php Xampp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657360" y="499680"/>
            <a:ext cx="10770840" cy="165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References</a:t>
            </a:r>
            <a:r>
              <a:rPr lang="en-US" sz="5400">
                <a:solidFill>
                  <a:srgbClr val="50b4c8"/>
                </a:solidFill>
                <a:latin typeface="Calibri Light"/>
              </a:rPr>
              <a:t>	</a:t>
            </a:r>
            <a:endParaRPr/>
          </a:p>
        </p:txBody>
      </p:sp>
      <p:sp>
        <p:nvSpPr>
          <p:cNvPr id="113" name="CustomShape 2"/>
          <p:cNvSpPr/>
          <p:nvPr/>
        </p:nvSpPr>
        <p:spPr>
          <a:xfrm>
            <a:off x="676800" y="2011680"/>
            <a:ext cx="10751760" cy="3764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85000"/>
              </a:lnSpc>
            </a:pPr>
            <a:endParaRPr/>
          </a:p>
          <a:p>
            <a:pPr>
              <a:lnSpc>
                <a:spcPct val="85000"/>
              </a:lnSpc>
            </a:pPr>
            <a:endParaRPr/>
          </a:p>
        </p:txBody>
      </p:sp>
      <p:sp>
        <p:nvSpPr>
          <p:cNvPr id="114" name="CustomShape 3"/>
          <p:cNvSpPr/>
          <p:nvPr/>
        </p:nvSpPr>
        <p:spPr>
          <a:xfrm>
            <a:off x="1371600" y="2194560"/>
            <a:ext cx="8679600" cy="857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1. http client: http://www.mkyong.com/java/how-to-send-http-request-getpost-in-java/</a:t>
            </a:r>
            <a:endParaRPr/>
          </a:p>
          <a:p>
            <a:r>
              <a:rPr lang="en-US">
                <a:latin typeface="Arial"/>
              </a:rPr>
              <a:t>2. xampp and php examplehttps://www.youtube.com/watch?v=lB9aKoFjwkg</a:t>
            </a:r>
            <a:endParaRPr/>
          </a:p>
          <a:p>
            <a:endParaRPr/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657360" y="499680"/>
            <a:ext cx="10770840" cy="165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Today's Overview</a:t>
            </a:r>
            <a:endParaRPr/>
          </a:p>
        </p:txBody>
      </p:sp>
      <p:sp>
        <p:nvSpPr>
          <p:cNvPr id="81" name="CustomShape 2"/>
          <p:cNvSpPr/>
          <p:nvPr/>
        </p:nvSpPr>
        <p:spPr>
          <a:xfrm>
            <a:off x="822960" y="2442240"/>
            <a:ext cx="2549160" cy="11862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CustomShape 3"/>
          <p:cNvSpPr/>
          <p:nvPr/>
        </p:nvSpPr>
        <p:spPr>
          <a:xfrm>
            <a:off x="869400" y="2105280"/>
            <a:ext cx="5622480" cy="1917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3600">
                <a:solidFill>
                  <a:srgbClr val="009933"/>
                </a:solidFill>
                <a:latin typeface="Calibri Light"/>
              </a:rPr>
              <a:t>G</a:t>
            </a:r>
            <a:r>
              <a:rPr lang="en-US" sz="3600">
                <a:solidFill>
                  <a:srgbClr val="cc0000"/>
                </a:solidFill>
                <a:latin typeface="Calibri Light"/>
              </a:rPr>
              <a:t>i</a:t>
            </a:r>
            <a:r>
              <a:rPr lang="en-US" sz="3600">
                <a:solidFill>
                  <a:srgbClr val="b2b2b2"/>
                </a:solidFill>
                <a:latin typeface="Calibri Light"/>
              </a:rPr>
              <a:t>t Exercise</a:t>
            </a:r>
            <a:endParaRPr/>
          </a:p>
          <a:p>
            <a:pPr>
              <a:lnSpc>
                <a:spcPct val="100000"/>
              </a:lnSpc>
            </a:pPr>
            <a:r>
              <a:rPr lang="en-US" sz="3600">
                <a:solidFill>
                  <a:srgbClr val="0000ff"/>
                </a:solidFill>
                <a:latin typeface="Calibri Light"/>
              </a:rPr>
              <a:t>Install phpMyAdmin</a:t>
            </a:r>
            <a:endParaRPr/>
          </a:p>
          <a:p>
            <a:pPr>
              <a:lnSpc>
                <a:spcPct val="100000"/>
              </a:lnSpc>
            </a:pPr>
            <a:r>
              <a:rPr lang="en-US" sz="3600">
                <a:solidFill>
                  <a:srgbClr val="000099"/>
                </a:solidFill>
                <a:latin typeface="Calibri Light"/>
              </a:rPr>
              <a:t>php Exercise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657360" y="499680"/>
            <a:ext cx="10770840" cy="165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Get XAMPP</a:t>
            </a:r>
            <a:endParaRPr/>
          </a:p>
        </p:txBody>
      </p:sp>
      <p:sp>
        <p:nvSpPr>
          <p:cNvPr id="84" name="CustomShape 2"/>
          <p:cNvSpPr/>
          <p:nvPr/>
        </p:nvSpPr>
        <p:spPr>
          <a:xfrm>
            <a:off x="2926080" y="6309360"/>
            <a:ext cx="6089400" cy="639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85000"/>
              </a:lnSpc>
              <a:buFont typeface="Arial"/>
              <a:buChar char=" "/>
            </a:pPr>
            <a:r>
              <a:rPr lang="en-US" sz="2400">
                <a:solidFill>
                  <a:srgbClr val="262626"/>
                </a:solidFill>
                <a:latin typeface="Calibri Light"/>
              </a:rPr>
              <a:t>Go to www.apachefriends.org </a:t>
            </a:r>
            <a:endParaRPr/>
          </a:p>
        </p:txBody>
      </p:sp>
      <p:pic>
        <p:nvPicPr>
          <p:cNvPr id="8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463040" y="1645920"/>
            <a:ext cx="8713080" cy="4663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82880" y="3840480"/>
            <a:ext cx="5189040" cy="2879280"/>
          </a:xfrm>
          <a:prstGeom prst="rect">
            <a:avLst/>
          </a:prstGeom>
          <a:ln>
            <a:noFill/>
          </a:ln>
        </p:spPr>
      </p:pic>
      <p:sp>
        <p:nvSpPr>
          <p:cNvPr id="87" name="CustomShape 1"/>
          <p:cNvSpPr/>
          <p:nvPr/>
        </p:nvSpPr>
        <p:spPr>
          <a:xfrm>
            <a:off x="657360" y="499680"/>
            <a:ext cx="10770840" cy="165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The World Wide Web</a:t>
            </a:r>
            <a:endParaRPr/>
          </a:p>
        </p:txBody>
      </p:sp>
      <p:pic>
        <p:nvPicPr>
          <p:cNvPr id="88" name="Picture 3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8463600" y="822960"/>
            <a:ext cx="3331800" cy="291276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rcRect l="0" t="0" r="0" b="764656"/>
          <a:stretch>
            <a:fillRect/>
          </a:stretch>
        </p:blipFill>
        <p:spPr>
          <a:xfrm>
            <a:off x="1645920" y="1828800"/>
            <a:ext cx="4221000" cy="228564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5303520" y="3566160"/>
            <a:ext cx="4387680" cy="2923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657360" y="499680"/>
            <a:ext cx="10770840" cy="165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The World Wide Web</a:t>
            </a:r>
            <a:endParaRPr/>
          </a:p>
        </p:txBody>
      </p:sp>
      <p:pic>
        <p:nvPicPr>
          <p:cNvPr id="9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91440" y="2317680"/>
            <a:ext cx="8426520" cy="4082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57360" y="499680"/>
            <a:ext cx="10770840" cy="165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Start XAMPP</a:t>
            </a:r>
            <a:endParaRPr/>
          </a:p>
        </p:txBody>
      </p:sp>
      <p:pic>
        <p:nvPicPr>
          <p:cNvPr id="9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377440" y="1920240"/>
            <a:ext cx="6990120" cy="475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657360" y="499680"/>
            <a:ext cx="10770840" cy="165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Go to htdocs</a:t>
            </a:r>
            <a:endParaRPr/>
          </a:p>
        </p:txBody>
      </p:sp>
      <p:sp>
        <p:nvSpPr>
          <p:cNvPr id="96" name="CustomShape 2"/>
          <p:cNvSpPr/>
          <p:nvPr/>
        </p:nvSpPr>
        <p:spPr>
          <a:xfrm>
            <a:off x="775440" y="2743200"/>
            <a:ext cx="2606760" cy="11862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CustomShape 3"/>
          <p:cNvSpPr/>
          <p:nvPr/>
        </p:nvSpPr>
        <p:spPr>
          <a:xfrm>
            <a:off x="986760" y="4018680"/>
            <a:ext cx="4341600" cy="19170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CustomShape 4"/>
          <p:cNvSpPr/>
          <p:nvPr/>
        </p:nvSpPr>
        <p:spPr>
          <a:xfrm>
            <a:off x="884520" y="2289960"/>
            <a:ext cx="6155640" cy="543600"/>
          </a:xfrm>
          <a:prstGeom prst="rect">
            <a:avLst/>
          </a:prstGeom>
          <a:noFill/>
          <a:ln>
            <a:noFill/>
          </a:ln>
        </p:spPr>
      </p:sp>
      <p:pic>
        <p:nvPicPr>
          <p:cNvPr id="9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14640" y="1680480"/>
            <a:ext cx="7914600" cy="97092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288920" y="2743200"/>
            <a:ext cx="5238000" cy="3599640"/>
          </a:xfrm>
          <a:prstGeom prst="rect">
            <a:avLst/>
          </a:prstGeom>
          <a:ln>
            <a:noFill/>
          </a:ln>
        </p:spPr>
      </p:pic>
      <p:pic>
        <p:nvPicPr>
          <p:cNvPr id="10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72720" y="2743200"/>
            <a:ext cx="7333560" cy="4171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>
                <p:childTnLst>
                  <p:par>
                    <p:cTn id="15" fill="freeze">
                      <p:stCondLst>
                        <p:cond delay="indefinite"/>
                      </p:stCondLst>
                      <p:childTnLst>
                        <p:par>
                          <p:cTn id="16" fill="freeze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freeze">
                      <p:stCondLst>
                        <p:cond delay="indefinite"/>
                      </p:stCondLst>
                      <p:childTnLst>
                        <p:par>
                          <p:cTn id="20" fill="freeze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657360" y="499680"/>
            <a:ext cx="10770840" cy="165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Create PHP file</a:t>
            </a:r>
            <a:endParaRPr/>
          </a:p>
        </p:txBody>
      </p:sp>
      <p:sp>
        <p:nvSpPr>
          <p:cNvPr id="103" name="CustomShape 2"/>
          <p:cNvSpPr/>
          <p:nvPr/>
        </p:nvSpPr>
        <p:spPr>
          <a:xfrm>
            <a:off x="775440" y="2743200"/>
            <a:ext cx="2606760" cy="11862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CustomShape 3"/>
          <p:cNvSpPr/>
          <p:nvPr/>
        </p:nvSpPr>
        <p:spPr>
          <a:xfrm>
            <a:off x="986760" y="4018680"/>
            <a:ext cx="4341600" cy="1917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CustomShape 4"/>
          <p:cNvSpPr/>
          <p:nvPr/>
        </p:nvSpPr>
        <p:spPr>
          <a:xfrm>
            <a:off x="884520" y="2289960"/>
            <a:ext cx="6155640" cy="543600"/>
          </a:xfrm>
          <a:prstGeom prst="rect">
            <a:avLst/>
          </a:prstGeom>
          <a:noFill/>
          <a:ln>
            <a:noFill/>
          </a:ln>
        </p:spPr>
      </p:sp>
      <p:pic>
        <p:nvPicPr>
          <p:cNvPr id="10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60760" y="1919520"/>
            <a:ext cx="8085960" cy="3085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>
                <p:childTnLst>
                  <p:par>
                    <p:cTn id="25" fill="freeze">
                      <p:stCondLst>
                        <p:cond delay="indefinite"/>
                      </p:stCondLst>
                      <p:childTnLst>
                        <p:par>
                          <p:cTn id="26" fill="freeze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freeze">
                      <p:stCondLst>
                        <p:cond delay="indefinite"/>
                      </p:stCondLst>
                      <p:childTnLst>
                        <p:par>
                          <p:cTn id="30" fill="freeze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657360" y="499680"/>
            <a:ext cx="10770840" cy="165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85000"/>
              </a:lnSpc>
            </a:pPr>
            <a:r>
              <a:rPr lang="en-US" sz="5400">
                <a:solidFill>
                  <a:srgbClr val="50b4c8"/>
                </a:solidFill>
                <a:latin typeface="Calibri Light"/>
              </a:rPr>
              <a:t>Insert Test code</a:t>
            </a:r>
            <a:endParaRPr/>
          </a:p>
        </p:txBody>
      </p:sp>
      <p:sp>
        <p:nvSpPr>
          <p:cNvPr id="108" name="CustomShape 2"/>
          <p:cNvSpPr/>
          <p:nvPr/>
        </p:nvSpPr>
        <p:spPr>
          <a:xfrm>
            <a:off x="775440" y="2743200"/>
            <a:ext cx="2606760" cy="11862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CustomShape 3"/>
          <p:cNvSpPr/>
          <p:nvPr/>
        </p:nvSpPr>
        <p:spPr>
          <a:xfrm>
            <a:off x="986760" y="4018680"/>
            <a:ext cx="4341600" cy="19170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CustomShape 4"/>
          <p:cNvSpPr/>
          <p:nvPr/>
        </p:nvSpPr>
        <p:spPr>
          <a:xfrm>
            <a:off x="884520" y="2289960"/>
            <a:ext cx="6155640" cy="543600"/>
          </a:xfrm>
          <a:prstGeom prst="rect">
            <a:avLst/>
          </a:prstGeom>
          <a:noFill/>
          <a:ln>
            <a:noFill/>
          </a:ln>
        </p:spPr>
      </p:sp>
      <p:pic>
        <p:nvPicPr>
          <p:cNvPr id="11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731520" y="2468880"/>
            <a:ext cx="9711720" cy="2274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>
                <p:childTnLst>
                  <p:par>
                    <p:cTn id="35" fill="freeze">
                      <p:stCondLst>
                        <p:cond delay="indefinite"/>
                      </p:stCondLst>
                      <p:childTnLst>
                        <p:par>
                          <p:cTn id="36" fill="freeze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freeze">
                      <p:stCondLst>
                        <p:cond delay="indefinite"/>
                      </p:stCondLst>
                      <p:childTnLst>
                        <p:par>
                          <p:cTn id="40" fill="freeze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